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91" r:id="rId5"/>
    <p:sldId id="297" r:id="rId6"/>
    <p:sldId id="298" r:id="rId7"/>
    <p:sldId id="299" r:id="rId8"/>
    <p:sldId id="301" r:id="rId9"/>
    <p:sldId id="300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ebo" pitchFamily="2" charset="-79"/>
      <p:regular r:id="rId24"/>
      <p:bold r:id="rId25"/>
    </p:embeddedFont>
    <p:embeddedFont>
      <p:font typeface="Heebo Medium" pitchFamily="2" charset="-79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1"/>
            <p14:sldId id="297"/>
          </p14:sldIdLst>
        </p14:section>
        <p14:section name="Content slides" id="{B9B51309-D148-4332-87C2-07BE32FBCA3B}">
          <p14:sldIdLst>
            <p14:sldId id="298"/>
            <p14:sldId id="299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4B1"/>
    <a:srgbClr val="005AAA"/>
    <a:srgbClr val="69C0B0"/>
    <a:srgbClr val="5DC6C9"/>
    <a:srgbClr val="D24726"/>
    <a:srgbClr val="404040"/>
    <a:srgbClr val="FF9B45"/>
    <a:srgbClr val="DD462F"/>
    <a:srgbClr val="F8CFB6"/>
    <a:srgbClr val="F8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6" d="100"/>
          <a:sy n="96" d="100"/>
        </p:scale>
        <p:origin x="8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266" y="8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ynolds, Debbie" userId="e8771595-668c-4b7f-b68f-8c43a183ea33" providerId="ADAL" clId="{C3BB659A-46F4-4C61-ADE8-0B2C6D3C9BFB}"/>
    <pc:docChg chg="custSel modSld">
      <pc:chgData name="Reynolds, Debbie" userId="e8771595-668c-4b7f-b68f-8c43a183ea33" providerId="ADAL" clId="{C3BB659A-46F4-4C61-ADE8-0B2C6D3C9BFB}" dt="2023-09-06T16:00:42.346" v="228" actId="20577"/>
      <pc:docMkLst>
        <pc:docMk/>
      </pc:docMkLst>
      <pc:sldChg chg="modSp mod">
        <pc:chgData name="Reynolds, Debbie" userId="e8771595-668c-4b7f-b68f-8c43a183ea33" providerId="ADAL" clId="{C3BB659A-46F4-4C61-ADE8-0B2C6D3C9BFB}" dt="2023-09-06T15:58:34.903" v="192" actId="255"/>
        <pc:sldMkLst>
          <pc:docMk/>
          <pc:sldMk cId="708429870" sldId="297"/>
        </pc:sldMkLst>
        <pc:spChg chg="mod">
          <ac:chgData name="Reynolds, Debbie" userId="e8771595-668c-4b7f-b68f-8c43a183ea33" providerId="ADAL" clId="{C3BB659A-46F4-4C61-ADE8-0B2C6D3C9BFB}" dt="2023-09-06T15:58:34.903" v="192" actId="255"/>
          <ac:spMkLst>
            <pc:docMk/>
            <pc:sldMk cId="708429870" sldId="297"/>
            <ac:spMk id="3" creationId="{42A2A6DE-5FCC-0B48-249C-E08C8CEBC9DB}"/>
          </ac:spMkLst>
        </pc:spChg>
      </pc:sldChg>
      <pc:sldChg chg="modSp mod">
        <pc:chgData name="Reynolds, Debbie" userId="e8771595-668c-4b7f-b68f-8c43a183ea33" providerId="ADAL" clId="{C3BB659A-46F4-4C61-ADE8-0B2C6D3C9BFB}" dt="2023-09-06T15:54:03.224" v="0" actId="20577"/>
        <pc:sldMkLst>
          <pc:docMk/>
          <pc:sldMk cId="783479059" sldId="298"/>
        </pc:sldMkLst>
        <pc:spChg chg="mod">
          <ac:chgData name="Reynolds, Debbie" userId="e8771595-668c-4b7f-b68f-8c43a183ea33" providerId="ADAL" clId="{C3BB659A-46F4-4C61-ADE8-0B2C6D3C9BFB}" dt="2023-09-06T15:54:03.224" v="0" actId="20577"/>
          <ac:spMkLst>
            <pc:docMk/>
            <pc:sldMk cId="783479059" sldId="298"/>
            <ac:spMk id="3" creationId="{4E5037A1-9A37-4676-6CA0-32F9F7DA2F3A}"/>
          </ac:spMkLst>
        </pc:spChg>
      </pc:sldChg>
      <pc:sldChg chg="modSp mod">
        <pc:chgData name="Reynolds, Debbie" userId="e8771595-668c-4b7f-b68f-8c43a183ea33" providerId="ADAL" clId="{C3BB659A-46F4-4C61-ADE8-0B2C6D3C9BFB}" dt="2023-09-06T16:00:42.346" v="228" actId="20577"/>
        <pc:sldMkLst>
          <pc:docMk/>
          <pc:sldMk cId="822113888" sldId="306"/>
        </pc:sldMkLst>
        <pc:spChg chg="mod">
          <ac:chgData name="Reynolds, Debbie" userId="e8771595-668c-4b7f-b68f-8c43a183ea33" providerId="ADAL" clId="{C3BB659A-46F4-4C61-ADE8-0B2C6D3C9BFB}" dt="2023-09-06T15:59:50.395" v="194" actId="1076"/>
          <ac:spMkLst>
            <pc:docMk/>
            <pc:sldMk cId="822113888" sldId="306"/>
            <ac:spMk id="2" creationId="{F0AD66A4-57E2-3064-C9DA-5CD2C04E8CE4}"/>
          </ac:spMkLst>
        </pc:spChg>
        <pc:spChg chg="mod">
          <ac:chgData name="Reynolds, Debbie" userId="e8771595-668c-4b7f-b68f-8c43a183ea33" providerId="ADAL" clId="{C3BB659A-46F4-4C61-ADE8-0B2C6D3C9BFB}" dt="2023-09-06T16:00:42.346" v="228" actId="20577"/>
          <ac:spMkLst>
            <pc:docMk/>
            <pc:sldMk cId="822113888" sldId="306"/>
            <ac:spMk id="3" creationId="{C763523A-26D0-E04F-5319-4D35125C0CC1}"/>
          </ac:spMkLst>
        </pc:spChg>
      </pc:sldChg>
    </pc:docChg>
  </pc:docChgLst>
  <pc:docChgLst>
    <pc:chgData name="Reynolds, Debbie" userId="e8771595-668c-4b7f-b68f-8c43a183ea33" providerId="ADAL" clId="{87B04A6B-BA1E-4BD6-BBB9-3EFB1AFDCF8E}"/>
    <pc:docChg chg="custSel modSld">
      <pc:chgData name="Reynolds, Debbie" userId="e8771595-668c-4b7f-b68f-8c43a183ea33" providerId="ADAL" clId="{87B04A6B-BA1E-4BD6-BBB9-3EFB1AFDCF8E}" dt="2023-08-16T09:36:03.151" v="114" actId="14100"/>
      <pc:docMkLst>
        <pc:docMk/>
      </pc:docMkLst>
      <pc:sldChg chg="modSp mod">
        <pc:chgData name="Reynolds, Debbie" userId="e8771595-668c-4b7f-b68f-8c43a183ea33" providerId="ADAL" clId="{87B04A6B-BA1E-4BD6-BBB9-3EFB1AFDCF8E}" dt="2023-08-16T09:30:30.519" v="88" actId="20577"/>
        <pc:sldMkLst>
          <pc:docMk/>
          <pc:sldMk cId="708429870" sldId="297"/>
        </pc:sldMkLst>
        <pc:spChg chg="mod">
          <ac:chgData name="Reynolds, Debbie" userId="e8771595-668c-4b7f-b68f-8c43a183ea33" providerId="ADAL" clId="{87B04A6B-BA1E-4BD6-BBB9-3EFB1AFDCF8E}" dt="2023-08-16T09:30:30.519" v="88" actId="20577"/>
          <ac:spMkLst>
            <pc:docMk/>
            <pc:sldMk cId="708429870" sldId="297"/>
            <ac:spMk id="3" creationId="{42A2A6DE-5FCC-0B48-249C-E08C8CEBC9DB}"/>
          </ac:spMkLst>
        </pc:spChg>
      </pc:sldChg>
      <pc:sldChg chg="modSp mod">
        <pc:chgData name="Reynolds, Debbie" userId="e8771595-668c-4b7f-b68f-8c43a183ea33" providerId="ADAL" clId="{87B04A6B-BA1E-4BD6-BBB9-3EFB1AFDCF8E}" dt="2023-08-16T09:32:51.568" v="100" actId="20577"/>
        <pc:sldMkLst>
          <pc:docMk/>
          <pc:sldMk cId="783479059" sldId="298"/>
        </pc:sldMkLst>
        <pc:spChg chg="mod">
          <ac:chgData name="Reynolds, Debbie" userId="e8771595-668c-4b7f-b68f-8c43a183ea33" providerId="ADAL" clId="{87B04A6B-BA1E-4BD6-BBB9-3EFB1AFDCF8E}" dt="2023-08-16T09:32:51.568" v="100" actId="20577"/>
          <ac:spMkLst>
            <pc:docMk/>
            <pc:sldMk cId="783479059" sldId="298"/>
            <ac:spMk id="3" creationId="{4E5037A1-9A37-4676-6CA0-32F9F7DA2F3A}"/>
          </ac:spMkLst>
        </pc:spChg>
      </pc:sldChg>
      <pc:sldChg chg="addSp delSp modSp mod modClrScheme chgLayout">
        <pc:chgData name="Reynolds, Debbie" userId="e8771595-668c-4b7f-b68f-8c43a183ea33" providerId="ADAL" clId="{87B04A6B-BA1E-4BD6-BBB9-3EFB1AFDCF8E}" dt="2023-08-16T09:36:03.151" v="114" actId="14100"/>
        <pc:sldMkLst>
          <pc:docMk/>
          <pc:sldMk cId="1380666551" sldId="300"/>
        </pc:sldMkLst>
        <pc:spChg chg="del mod ord">
          <ac:chgData name="Reynolds, Debbie" userId="e8771595-668c-4b7f-b68f-8c43a183ea33" providerId="ADAL" clId="{87B04A6B-BA1E-4BD6-BBB9-3EFB1AFDCF8E}" dt="2023-08-16T09:28:50.175" v="62" actId="21"/>
          <ac:spMkLst>
            <pc:docMk/>
            <pc:sldMk cId="1380666551" sldId="300"/>
            <ac:spMk id="2" creationId="{9D213D79-BFDB-547E-0A38-15F2CF3556A3}"/>
          </ac:spMkLst>
        </pc:spChg>
        <pc:spChg chg="add del mod">
          <ac:chgData name="Reynolds, Debbie" userId="e8771595-668c-4b7f-b68f-8c43a183ea33" providerId="ADAL" clId="{87B04A6B-BA1E-4BD6-BBB9-3EFB1AFDCF8E}" dt="2023-08-16T09:27:11.061" v="11"/>
          <ac:spMkLst>
            <pc:docMk/>
            <pc:sldMk cId="1380666551" sldId="300"/>
            <ac:spMk id="4" creationId="{DC2DE31A-7F48-C852-C4F2-F825B32BEAC3}"/>
          </ac:spMkLst>
        </pc:spChg>
        <pc:picChg chg="add mod ord">
          <ac:chgData name="Reynolds, Debbie" userId="e8771595-668c-4b7f-b68f-8c43a183ea33" providerId="ADAL" clId="{87B04A6B-BA1E-4BD6-BBB9-3EFB1AFDCF8E}" dt="2023-08-16T09:36:03.151" v="114" actId="14100"/>
          <ac:picMkLst>
            <pc:docMk/>
            <pc:sldMk cId="1380666551" sldId="300"/>
            <ac:picMk id="6" creationId="{B1B8BBD9-4FF1-F21C-0200-ED88B10159D3}"/>
          </ac:picMkLst>
        </pc:picChg>
        <pc:picChg chg="del">
          <ac:chgData name="Reynolds, Debbie" userId="e8771595-668c-4b7f-b68f-8c43a183ea33" providerId="ADAL" clId="{87B04A6B-BA1E-4BD6-BBB9-3EFB1AFDCF8E}" dt="2023-08-16T09:26:47.758" v="10" actId="478"/>
          <ac:picMkLst>
            <pc:docMk/>
            <pc:sldMk cId="1380666551" sldId="300"/>
            <ac:picMk id="16" creationId="{4DC757DF-65DF-01F7-29B7-08BEE31F3C21}"/>
          </ac:picMkLst>
        </pc:picChg>
      </pc:sldChg>
      <pc:sldChg chg="addSp modSp mod">
        <pc:chgData name="Reynolds, Debbie" userId="e8771595-668c-4b7f-b68f-8c43a183ea33" providerId="ADAL" clId="{87B04A6B-BA1E-4BD6-BBB9-3EFB1AFDCF8E}" dt="2023-08-16T09:34:44.719" v="113" actId="14100"/>
        <pc:sldMkLst>
          <pc:docMk/>
          <pc:sldMk cId="4066443448" sldId="301"/>
        </pc:sldMkLst>
        <pc:spChg chg="mod">
          <ac:chgData name="Reynolds, Debbie" userId="e8771595-668c-4b7f-b68f-8c43a183ea33" providerId="ADAL" clId="{87B04A6B-BA1E-4BD6-BBB9-3EFB1AFDCF8E}" dt="2023-08-16T09:33:24.791" v="109" actId="20577"/>
          <ac:spMkLst>
            <pc:docMk/>
            <pc:sldMk cId="4066443448" sldId="301"/>
            <ac:spMk id="2057" creationId="{75B5168C-27E7-892F-3976-D288ACF83919}"/>
          </ac:spMkLst>
        </pc:spChg>
        <pc:picChg chg="add mod">
          <ac:chgData name="Reynolds, Debbie" userId="e8771595-668c-4b7f-b68f-8c43a183ea33" providerId="ADAL" clId="{87B04A6B-BA1E-4BD6-BBB9-3EFB1AFDCF8E}" dt="2023-08-16T09:34:44.719" v="113" actId="14100"/>
          <ac:picMkLst>
            <pc:docMk/>
            <pc:sldMk cId="4066443448" sldId="301"/>
            <ac:picMk id="4" creationId="{57EFDE5D-FCBC-99D8-9D80-D558F120B58B}"/>
          </ac:picMkLst>
        </pc:picChg>
      </pc:sldChg>
      <pc:sldChg chg="modSp mod">
        <pc:chgData name="Reynolds, Debbie" userId="e8771595-668c-4b7f-b68f-8c43a183ea33" providerId="ADAL" clId="{87B04A6B-BA1E-4BD6-BBB9-3EFB1AFDCF8E}" dt="2023-08-16T09:25:53.953" v="9" actId="6549"/>
        <pc:sldMkLst>
          <pc:docMk/>
          <pc:sldMk cId="1237239643" sldId="303"/>
        </pc:sldMkLst>
        <pc:spChg chg="mod">
          <ac:chgData name="Reynolds, Debbie" userId="e8771595-668c-4b7f-b68f-8c43a183ea33" providerId="ADAL" clId="{87B04A6B-BA1E-4BD6-BBB9-3EFB1AFDCF8E}" dt="2023-08-16T09:25:53.953" v="9" actId="6549"/>
          <ac:spMkLst>
            <pc:docMk/>
            <pc:sldMk cId="1237239643" sldId="303"/>
            <ac:spMk id="3" creationId="{CDB7EE72-0C63-F509-3E4B-BB722ACF9C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4:56:06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3800 32 24575,'-74'0'0,"13"2"0,-1-3 0,-103-16 0,105 9 0,-1 3 0,0 3 0,-66 5 0,6-1 0,-1222-2 0,1306 2 0,0 2 0,0 1 0,-54 15 0,59-12 0,-2-2 0,-43 3 0,50-7 0,1 1 0,-1 1 0,-33 10 0,-69 30 0,-178 86 0,210-84 0,47-24 0,2 2 0,-77 51 0,-65 91 0,174-149 0,0 0 0,1 1 0,0 1 0,2 0 0,1 1 0,-15 29 0,7-2 0,-26 92 0,31-92 0,6-19 0,1 0 0,1 0 0,2 1 0,-4 49 0,9-71 0,-1 32 0,6 48 0,-3-74 0,0 1 0,1-1 0,1 0 0,0 0 0,0 0 0,2-1 0,7 15 0,11 14 0,2-1 0,2-2 0,1 0 0,2-2 0,2-1 0,53 44 0,72 52 0,-100-83 0,2-2 0,88 49 0,-112-75 0,1-2 0,1-1 0,0-3 0,2 0 0,75 14 0,9-7 0,247 10 0,-208-34 0,-72-1 0,-1 4 0,168 22 0,-5 25 0,-178-32 0,-35-6 0,1-2 0,43 2 0,555-7 0,-312-5 0,483-43 0,-706 39 0,-60 5 0,62-9 0,-52 0 0,283-41 0,-160 25 0,-32 3 0,-98 17 0,0-3 0,-1-1 0,-1-3 0,0-1 0,56-28 0,-64 23 0,-27 14 0,1 0 0,0 0 0,1 1 0,20-6 0,-9 6 0,151-44 0,-155 42 0,0 0 0,-1-2 0,-1 0 0,1-1 0,-1-1 0,-1 0 0,0-2 0,-1 0 0,0 0 0,-1-1 0,0-1 0,-1-1 0,-1 1 0,-1-2 0,0 0 0,-1 0 0,9-23 0,-5 3 0,-1-2 0,-3 1 0,-1-2 0,-1 1 0,-3-1 0,-1 0 0,-3-72 0,-1 62 0,2 19 0,-2 0 0,-2-1 0,0 1 0,-2 0 0,-2 0 0,-1 0 0,-15-45 0,-52-73 0,44 89 0,14 25 0,-1 1 0,-2 0 0,-2 1 0,-48-59 0,-70-45 0,118 122 0,0 2 0,-1 0 0,0 1 0,-1 1 0,-25-8 0,15 5 0,-89-43 0,85 38 0,0 1 0,-1 1 0,-1 3 0,-1 1 0,-70-14 0,87 23 0,-1-1 0,-25-10 0,29 8 0,0 1 0,0 1 0,-35-4 0,-309 7 0,179 5 0,62-1 0,-139-5 0,110-23 0,50 6-1365,80 17-5461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4:56:0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24575,'-5'0'0,"-9"0"0,-8 0 0,-4 0 0,3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5:10:4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797 18 24575,'-80'5'0,"1"4"0,0 2 0,-94 29 0,153-36 0,-167 32 0,181-35 0,-1 1 0,1 0 0,-1 0 0,1 0 0,0 1 0,-1 0 0,2 0 0,-1 1 0,0-1 0,1 1 0,-1 1 0,1-1 0,0 1 0,0 0 0,1 0 0,0 0 0,0 1 0,0-1 0,-4 10 0,1-3 0,1 0 0,0 0 0,1 1 0,1 0 0,0 0 0,1 0 0,0 1 0,-1 23 0,-8 61 0,7-66 0,-2 50 0,6-69 0,6 132 0,-3-126 0,1 1 0,1-1 0,1 0 0,1 0 0,10 25 0,-2-12 0,1-2 0,1 1 0,2-2 0,0 0 0,37 41 0,-43-59 0,0 0 0,1-1 0,1-1 0,-1 0 0,2-1 0,-1 0 0,1-1 0,22 7 0,-4-4 0,1-1 0,-1-2 0,35 3 0,-1-2 0,2 0 0,79 1 0,-105-8 0,57-5 0,-91 3 0,0-1 0,0 0 0,0 0 0,0-1 0,0 0 0,-1-1 0,1 0 0,12-8 0,0-2 0,4-2 0,-1-1 0,28-26 0,-44 36 0,-1-1 0,0 0 0,-1 0 0,0 0 0,0-1 0,-1 0 0,0 0 0,0-1 0,-1 1 0,4-14 0,4-32 0,-2-1 0,-3 0 0,-2 0 0,-4-98 0,-1 147 0,0-22 0,1 16 0,0 0 0,-1 0 0,0 0 0,-2 0 0,1 0 0,-1 0 0,-1 1 0,0-1 0,-1 1 0,-1-1 0,1 1 0,-14-22 0,-8-2 0,-39-40 0,36 43 0,-37-51 0,58 71 0,-2 1 0,1 0 0,-2 0 0,0 1 0,0 0 0,-1 1 0,0 0 0,-1 1 0,0 1 0,0 0 0,-1 0 0,0 2 0,-19-8 0,8 5-1365,2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0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1 Title/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49906"/>
            <a:ext cx="11682101" cy="6332433"/>
          </a:xfrm>
          <a:prstGeom prst="rect">
            <a:avLst/>
          </a:prstGeom>
          <a:solidFill>
            <a:srgbClr val="69C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" name="Picture 2" descr="Transparent Oak leaves of differing sizes. University of Cumbria text below in black" title="University of Cumbri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7" y="509450"/>
            <a:ext cx="1120462" cy="1316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8" y="602603"/>
            <a:ext cx="7940212" cy="1522412"/>
          </a:xfrm>
        </p:spPr>
        <p:txBody>
          <a:bodyPr/>
          <a:lstStyle>
            <a:lvl1pPr>
              <a:lnSpc>
                <a:spcPct val="15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Bebas Neue Pro" panose="020B0606020202050201" pitchFamily="34" charset="77"/>
                <a:cs typeface="Heebo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20700" y="2781837"/>
            <a:ext cx="7528596" cy="3451538"/>
          </a:xfrm>
        </p:spPr>
        <p:txBody>
          <a:bodyPr/>
          <a:lstStyle>
            <a:lvl1pPr>
              <a:defRPr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ur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521208" y="1247908"/>
            <a:ext cx="11066358" cy="4117"/>
          </a:xfrm>
          <a:prstGeom prst="line">
            <a:avLst/>
          </a:prstGeom>
          <a:ln w="28575">
            <a:solidFill>
              <a:srgbClr val="69C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536359" y="1414463"/>
            <a:ext cx="5231395" cy="823912"/>
          </a:xfrm>
          <a:ln>
            <a:solidFill>
              <a:srgbClr val="69C0B0"/>
            </a:solidFill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36359" y="2238375"/>
            <a:ext cx="5231395" cy="4278334"/>
          </a:xfrm>
          <a:ln>
            <a:solidFill>
              <a:srgbClr val="69C0B0"/>
            </a:solidFill>
          </a:ln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46054" y="1414463"/>
            <a:ext cx="5321381" cy="823912"/>
          </a:xfrm>
          <a:ln>
            <a:solidFill>
              <a:srgbClr val="69C0B0"/>
            </a:solidFill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4"/>
          </p:nvPr>
        </p:nvSpPr>
        <p:spPr>
          <a:xfrm>
            <a:off x="6246056" y="2238374"/>
            <a:ext cx="5321380" cy="4278335"/>
          </a:xfrm>
          <a:ln w="12700">
            <a:solidFill>
              <a:srgbClr val="69C0B0"/>
            </a:solidFill>
          </a:ln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38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 3 Title/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-367344" y="457934"/>
            <a:ext cx="8792308" cy="2674177"/>
          </a:xfrm>
          <a:prstGeom prst="roundRect">
            <a:avLst/>
          </a:prstGeom>
          <a:solidFill>
            <a:srgbClr val="5DC4B1"/>
          </a:solidFill>
          <a:ln>
            <a:solidFill>
              <a:srgbClr val="69C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ransparent Oak leaves of differing sizes. University of Cumbria text below in black" title="University of cumbri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57934"/>
            <a:ext cx="1120462" cy="1316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066" y="732522"/>
            <a:ext cx="7707489" cy="2124999"/>
          </a:xfrm>
        </p:spPr>
        <p:txBody>
          <a:bodyPr/>
          <a:lstStyle>
            <a:lvl1pPr>
              <a:lnSpc>
                <a:spcPct val="150000"/>
              </a:lnSpc>
              <a:defRPr sz="5400">
                <a:solidFill>
                  <a:schemeClr val="tx1"/>
                </a:solidFill>
                <a:latin typeface="Bebas Neue Pro" panose="020B0606020202050201" pitchFamily="34" charset="77"/>
                <a:cs typeface="Heebo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118257" y="3300609"/>
            <a:ext cx="7528596" cy="298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44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3 Title/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882685" y="3615397"/>
            <a:ext cx="8792308" cy="2762189"/>
          </a:xfrm>
          <a:prstGeom prst="roundRect">
            <a:avLst/>
          </a:prstGeom>
          <a:solidFill>
            <a:srgbClr val="5DC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Transparent Oak leaves of differing sizes. University of Cumbria text below in black" title="University of Cumbri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57934"/>
            <a:ext cx="1120462" cy="1316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17454" y="3914188"/>
            <a:ext cx="7591579" cy="2126005"/>
          </a:xfrm>
        </p:spPr>
        <p:txBody>
          <a:bodyPr/>
          <a:lstStyle>
            <a:lvl1pPr>
              <a:lnSpc>
                <a:spcPct val="150000"/>
              </a:lnSpc>
              <a:defRPr sz="5400">
                <a:solidFill>
                  <a:schemeClr val="tx1"/>
                </a:solidFill>
                <a:latin typeface="Bebas Neue Pro" panose="020B0606020202050201" pitchFamily="34" charset="77"/>
                <a:cs typeface="Heebo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20700" y="457934"/>
            <a:ext cx="7528596" cy="2980725"/>
          </a:xfrm>
        </p:spPr>
        <p:txBody>
          <a:bodyPr/>
          <a:lstStyle>
            <a:lvl1pPr>
              <a:defRPr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57BA-667B-314A-94C5-9C41A446C89E}"/>
              </a:ext>
            </a:extLst>
          </p:cNvPr>
          <p:cNvSpPr txBox="1"/>
          <p:nvPr userDrawn="1"/>
        </p:nvSpPr>
        <p:spPr>
          <a:xfrm>
            <a:off x="1787236" y="433647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0318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187902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21208" y="1238859"/>
            <a:ext cx="11066358" cy="4117"/>
          </a:xfrm>
          <a:prstGeom prst="line">
            <a:avLst/>
          </a:prstGeom>
          <a:ln w="28575">
            <a:solidFill>
              <a:srgbClr val="005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495" y="449584"/>
            <a:ext cx="9906832" cy="640080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4434" y="1474243"/>
            <a:ext cx="10983132" cy="4687405"/>
          </a:xfrm>
          <a:noFill/>
          <a:ln w="19050">
            <a:solidFill>
              <a:srgbClr val="005AAA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0"/>
              </a:spcAft>
              <a:defRPr lang="en-US" sz="32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0"/>
              </a:spcAft>
              <a:defRPr lang="en-US" sz="28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Aft>
                <a:spcPts val="0"/>
              </a:spcAft>
              <a:def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Aft>
                <a:spcPts val="0"/>
              </a:spcAft>
              <a:def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Aft>
                <a:spcPts val="0"/>
              </a:spcAft>
              <a:defRPr lang="en-U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521208" y="1247908"/>
            <a:ext cx="11066358" cy="4117"/>
          </a:xfrm>
          <a:prstGeom prst="line">
            <a:avLst/>
          </a:prstGeom>
          <a:ln w="28575">
            <a:solidFill>
              <a:srgbClr val="005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4434" y="1550020"/>
            <a:ext cx="5178180" cy="4661817"/>
          </a:xfrm>
          <a:ln w="12700">
            <a:solidFill>
              <a:srgbClr val="005AAA"/>
            </a:solidFill>
          </a:ln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81859" y="1564088"/>
            <a:ext cx="5405707" cy="4661817"/>
          </a:xfrm>
          <a:ln w="12700">
            <a:solidFill>
              <a:srgbClr val="005AAA"/>
            </a:solidFill>
          </a:ln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1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521208" y="1247908"/>
            <a:ext cx="11066358" cy="4117"/>
          </a:xfrm>
          <a:prstGeom prst="line">
            <a:avLst/>
          </a:prstGeom>
          <a:ln w="28575">
            <a:solidFill>
              <a:srgbClr val="005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536359" y="1414463"/>
            <a:ext cx="5231395" cy="823912"/>
          </a:xfrm>
          <a:ln>
            <a:solidFill>
              <a:srgbClr val="005AAA"/>
            </a:solidFill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36359" y="2238375"/>
            <a:ext cx="5231395" cy="4278334"/>
          </a:xfrm>
          <a:ln>
            <a:solidFill>
              <a:srgbClr val="005AAA"/>
            </a:solidFill>
          </a:ln>
        </p:spPr>
        <p:txBody>
          <a:bodyPr>
            <a:normAutofit/>
          </a:bodyPr>
          <a:lstStyle>
            <a:lvl1pPr>
              <a:spcAft>
                <a:spcPts val="0"/>
              </a:spcAft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46054" y="1414463"/>
            <a:ext cx="5321381" cy="823912"/>
          </a:xfrm>
          <a:ln>
            <a:solidFill>
              <a:srgbClr val="005AAA"/>
            </a:solidFill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4"/>
          </p:nvPr>
        </p:nvSpPr>
        <p:spPr>
          <a:xfrm>
            <a:off x="6246056" y="2238374"/>
            <a:ext cx="5321380" cy="4278335"/>
          </a:xfrm>
          <a:ln w="12700">
            <a:solidFill>
              <a:srgbClr val="005AAA"/>
            </a:solidFill>
          </a:ln>
        </p:spPr>
        <p:txBody>
          <a:bodyPr>
            <a:normAutofit/>
          </a:bodyPr>
          <a:lstStyle>
            <a:lvl1pPr>
              <a:spcAft>
                <a:spcPts val="0"/>
              </a:spcAft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3 Title/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-367344" y="457934"/>
            <a:ext cx="8792308" cy="2674177"/>
          </a:xfrm>
          <a:prstGeom prst="roundRect">
            <a:avLst/>
          </a:prstGeom>
          <a:solidFill>
            <a:srgbClr val="69C0B0"/>
          </a:solidFill>
          <a:ln>
            <a:solidFill>
              <a:srgbClr val="69C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ransparent Oak leaves of differing sizes. University of Cumbria text below in black" title="University of cumbri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57934"/>
            <a:ext cx="1120462" cy="1316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066" y="732522"/>
            <a:ext cx="7707489" cy="2124999"/>
          </a:xfrm>
        </p:spPr>
        <p:txBody>
          <a:bodyPr/>
          <a:lstStyle>
            <a:lvl1pPr>
              <a:lnSpc>
                <a:spcPct val="15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Bebas Neue Pro" panose="020B0606020202050201" pitchFamily="34" charset="77"/>
                <a:cs typeface="Heebo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118257" y="3300609"/>
            <a:ext cx="7528596" cy="298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43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2 Title/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882685" y="3615397"/>
            <a:ext cx="8792308" cy="2762189"/>
          </a:xfrm>
          <a:prstGeom prst="roundRect">
            <a:avLst/>
          </a:prstGeom>
          <a:solidFill>
            <a:srgbClr val="69C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ransparent Oak leaves of differing sizes. University of Cumbria text below in black" title="University of Cumbri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57934"/>
            <a:ext cx="1120462" cy="1316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17454" y="3798277"/>
            <a:ext cx="7591579" cy="1394559"/>
          </a:xfrm>
        </p:spPr>
        <p:txBody>
          <a:bodyPr/>
          <a:lstStyle>
            <a:lvl1pPr>
              <a:lnSpc>
                <a:spcPct val="15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Bebas Neue Pro" panose="020B0606020202050201" pitchFamily="34" charset="77"/>
                <a:cs typeface="Heebo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20700" y="457934"/>
            <a:ext cx="7528596" cy="2980725"/>
          </a:xfrm>
        </p:spPr>
        <p:txBody>
          <a:bodyPr/>
          <a:lstStyle>
            <a:lvl1pPr>
              <a:defRPr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08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4871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83087" y="276852"/>
            <a:ext cx="11683049" cy="1025103"/>
          </a:xfrm>
          <a:prstGeom prst="rect">
            <a:avLst/>
          </a:prstGeom>
          <a:solidFill>
            <a:srgbClr val="69C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40" y="455295"/>
            <a:ext cx="10232652" cy="640080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1360" y="1588451"/>
            <a:ext cx="11094486" cy="4837949"/>
          </a:xfrm>
          <a:noFill/>
          <a:ln w="12700">
            <a:solidFill>
              <a:srgbClr val="69C0B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latin typeface="Heebo" pitchFamily="2" charset="-79"/>
                <a:cs typeface="Heebo" pitchFamily="2" charset="-79"/>
              </a:defRPr>
            </a:lvl1pPr>
            <a:lvl2pPr>
              <a:defRPr lang="en-US" dirty="0" smtClean="0">
                <a:latin typeface="Heebo" pitchFamily="2" charset="-79"/>
                <a:cs typeface="Heebo" pitchFamily="2" charset="-79"/>
              </a:defRPr>
            </a:lvl2pPr>
            <a:lvl3pPr>
              <a:defRPr lang="en-US" dirty="0" smtClean="0">
                <a:latin typeface="Heebo" pitchFamily="2" charset="-79"/>
                <a:cs typeface="Heebo" pitchFamily="2" charset="-79"/>
              </a:defRPr>
            </a:lvl3pPr>
            <a:lvl4pPr>
              <a:defRPr lang="en-US" sz="2400" dirty="0" smtClean="0">
                <a:latin typeface="Heebo" pitchFamily="2" charset="-79"/>
                <a:cs typeface="Heebo" pitchFamily="2" charset="-79"/>
              </a:defRPr>
            </a:lvl4pPr>
            <a:lvl5pPr>
              <a:defRPr lang="en-US" dirty="0">
                <a:latin typeface="Heebo" pitchFamily="2" charset="-79"/>
                <a:cs typeface="Heebo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2 cont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7577" y="281455"/>
            <a:ext cx="11694018" cy="1025103"/>
          </a:xfrm>
          <a:prstGeom prst="rect">
            <a:avLst/>
          </a:prstGeom>
          <a:solidFill>
            <a:srgbClr val="69C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2" y="504328"/>
            <a:ext cx="9524832" cy="6400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0026" y="1648496"/>
            <a:ext cx="5178180" cy="4661817"/>
          </a:xfrm>
          <a:ln w="12700">
            <a:solidFill>
              <a:srgbClr val="69C0B0"/>
            </a:solidFill>
          </a:ln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81859" y="1648496"/>
            <a:ext cx="5405707" cy="4661817"/>
          </a:xfrm>
          <a:ln w="12700">
            <a:solidFill>
              <a:srgbClr val="69C0B0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5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Comp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267286" y="276852"/>
            <a:ext cx="11662118" cy="1025103"/>
          </a:xfrm>
          <a:prstGeom prst="rect">
            <a:avLst/>
          </a:prstGeom>
          <a:solidFill>
            <a:srgbClr val="69C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54" y="435178"/>
            <a:ext cx="10181527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536359" y="1414463"/>
            <a:ext cx="5231395" cy="823912"/>
          </a:xfrm>
          <a:ln>
            <a:solidFill>
              <a:srgbClr val="69C0B0"/>
            </a:solidFill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36359" y="2238375"/>
            <a:ext cx="5231395" cy="4278334"/>
          </a:xfrm>
          <a:ln>
            <a:solidFill>
              <a:srgbClr val="69C0B0"/>
            </a:solidFill>
          </a:ln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46054" y="1414463"/>
            <a:ext cx="5321381" cy="823912"/>
          </a:xfrm>
          <a:ln>
            <a:solidFill>
              <a:srgbClr val="69C0B0"/>
            </a:solidFill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4"/>
          </p:nvPr>
        </p:nvSpPr>
        <p:spPr>
          <a:xfrm>
            <a:off x="6246056" y="2238374"/>
            <a:ext cx="5321380" cy="4278335"/>
          </a:xfrm>
          <a:ln w="12700">
            <a:solidFill>
              <a:srgbClr val="69C0B0"/>
            </a:solidFill>
          </a:ln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02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 2 Conten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855" y="457200"/>
            <a:ext cx="5583382" cy="6033752"/>
          </a:xfrm>
          <a:ln w="12700">
            <a:solidFill>
              <a:srgbClr val="69C0B0"/>
            </a:solidFill>
          </a:ln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blackWhite">
          <a:xfrm>
            <a:off x="535063" y="457191"/>
            <a:ext cx="5193792" cy="1610752"/>
          </a:xfrm>
          <a:prstGeom prst="rect">
            <a:avLst/>
          </a:prstGeom>
          <a:solidFill>
            <a:srgbClr val="5DC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08" y="2171700"/>
            <a:ext cx="5193792" cy="4319252"/>
          </a:xfrm>
          <a:ln w="12700">
            <a:solidFill>
              <a:srgbClr val="69C0B0"/>
            </a:solidFill>
          </a:ln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5193792" cy="1437015"/>
          </a:xfrm>
        </p:spPr>
        <p:txBody>
          <a:bodyPr/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9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u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187902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21208" y="1238859"/>
            <a:ext cx="11066358" cy="4117"/>
          </a:xfrm>
          <a:prstGeom prst="line">
            <a:avLst/>
          </a:prstGeom>
          <a:ln w="28575">
            <a:solidFill>
              <a:srgbClr val="69C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495" y="449584"/>
            <a:ext cx="11048071" cy="640080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4434" y="1474243"/>
            <a:ext cx="10983132" cy="4687405"/>
          </a:xfrm>
          <a:noFill/>
          <a:ln w="19050">
            <a:solidFill>
              <a:srgbClr val="69C0B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0"/>
              </a:spcAft>
              <a:defRPr lang="en-US" sz="32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0"/>
              </a:spcAft>
              <a:defRPr lang="en-US" sz="28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Aft>
                <a:spcPts val="0"/>
              </a:spcAft>
              <a:def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Aft>
                <a:spcPts val="0"/>
              </a:spcAft>
              <a:def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Aft>
                <a:spcPts val="0"/>
              </a:spcAft>
              <a:defRPr lang="en-U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76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ur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521208" y="1247908"/>
            <a:ext cx="11066358" cy="4117"/>
          </a:xfrm>
          <a:prstGeom prst="line">
            <a:avLst/>
          </a:prstGeom>
          <a:ln w="28575">
            <a:solidFill>
              <a:srgbClr val="69C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4434" y="1550020"/>
            <a:ext cx="5178180" cy="4661817"/>
          </a:xfrm>
          <a:ln w="12700">
            <a:solidFill>
              <a:srgbClr val="69C0B0"/>
            </a:solidFill>
          </a:ln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81859" y="1564088"/>
            <a:ext cx="5405707" cy="4661817"/>
          </a:xfrm>
          <a:ln w="12700">
            <a:solidFill>
              <a:srgbClr val="69C0B0"/>
            </a:solidFill>
          </a:ln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4476" y="24990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7" y="435178"/>
            <a:ext cx="840111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461363"/>
            <a:ext cx="10928110" cy="456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A2D6B-90FE-744B-A5D1-339C35A0C87D}"/>
              </a:ext>
            </a:extLst>
          </p:cNvPr>
          <p:cNvSpPr txBox="1"/>
          <p:nvPr userDrawn="1"/>
        </p:nvSpPr>
        <p:spPr>
          <a:xfrm>
            <a:off x="3699164" y="-554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1" r:id="rId3"/>
    <p:sldLayoutId id="2147483663" r:id="rId4"/>
    <p:sldLayoutId id="2147483673" r:id="rId5"/>
    <p:sldLayoutId id="2147483674" r:id="rId6"/>
    <p:sldLayoutId id="2147483679" r:id="rId7"/>
    <p:sldLayoutId id="2147483675" r:id="rId8"/>
    <p:sldLayoutId id="2147483664" r:id="rId9"/>
    <p:sldLayoutId id="2147483668" r:id="rId10"/>
    <p:sldLayoutId id="2147483683" r:id="rId11"/>
    <p:sldLayoutId id="2147483682" r:id="rId12"/>
    <p:sldLayoutId id="2147483662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Bebas Neue Pro" panose="020B0606020202050201" pitchFamily="34" charset="77"/>
          <a:ea typeface="+mj-ea"/>
          <a:cs typeface="Heebo" pitchFamily="2" charset="-79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0"/>
        </a:spcAft>
        <a:buFontTx/>
        <a:buNone/>
        <a:defRPr lang="en-US" sz="3200" kern="1200" dirty="0">
          <a:solidFill>
            <a:schemeClr val="tx1">
              <a:lumMod val="85000"/>
              <a:lumOff val="15000"/>
            </a:schemeClr>
          </a:solidFill>
          <a:latin typeface="Heebo" pitchFamily="2" charset="-79"/>
          <a:ea typeface="+mn-ea"/>
          <a:cs typeface="Heebo" pitchFamily="2" charset="-79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lang="en-US" sz="2800" kern="1200" dirty="0">
          <a:solidFill>
            <a:schemeClr val="tx1">
              <a:lumMod val="85000"/>
              <a:lumOff val="15000"/>
            </a:schemeClr>
          </a:solidFill>
          <a:latin typeface="Heebo" pitchFamily="2" charset="-79"/>
          <a:ea typeface="+mn-ea"/>
          <a:cs typeface="Heebo" pitchFamily="2" charset="-79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>
          <a:solidFill>
            <a:schemeClr val="tx1">
              <a:lumMod val="85000"/>
              <a:lumOff val="15000"/>
            </a:schemeClr>
          </a:solidFill>
          <a:latin typeface="Heebo" pitchFamily="2" charset="-79"/>
          <a:ea typeface="+mn-ea"/>
          <a:cs typeface="Heebo" pitchFamily="2" charset="-79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lang="en-US" sz="2200" kern="1200" dirty="0" smtClean="0">
          <a:solidFill>
            <a:schemeClr val="tx1">
              <a:lumMod val="85000"/>
              <a:lumOff val="15000"/>
            </a:schemeClr>
          </a:solidFill>
          <a:latin typeface="Heebo" pitchFamily="2" charset="-79"/>
          <a:ea typeface="+mn-ea"/>
          <a:cs typeface="Heebo" pitchFamily="2" charset="-79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85000"/>
              <a:lumOff val="15000"/>
            </a:schemeClr>
          </a:solidFill>
          <a:latin typeface="Heebo" pitchFamily="2" charset="-79"/>
          <a:ea typeface="+mn-ea"/>
          <a:cs typeface="Heebo" pitchFamily="2" charset="-79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y.cumbria.ac.uk/LiL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umbria.ac.uk/LiL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71" y="886691"/>
            <a:ext cx="9056901" cy="1949523"/>
          </a:xfrm>
        </p:spPr>
        <p:txBody>
          <a:bodyPr/>
          <a:lstStyle/>
          <a:p>
            <a:r>
              <a:rPr lang="en-GB" b="1" i="0" dirty="0">
                <a:solidFill>
                  <a:srgbClr val="262626"/>
                </a:solidFill>
                <a:effectLst/>
                <a:latin typeface="Bebas Neue" panose="020B0606020202050201" pitchFamily="34" charset="0"/>
              </a:rPr>
              <a:t>Get Started with Career Ahead</a:t>
            </a: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5171" y="3135086"/>
            <a:ext cx="10035955" cy="3098289"/>
          </a:xfrm>
        </p:spPr>
        <p:txBody>
          <a:bodyPr/>
          <a:lstStyle/>
          <a:p>
            <a:r>
              <a:rPr lang="en-GB" dirty="0">
                <a:latin typeface="Heebo Medium" pitchFamily="2" charset="-79"/>
                <a:cs typeface="Heebo Medium" pitchFamily="2" charset="-79"/>
              </a:rPr>
              <a:t>Slide Pack for Lecturers</a:t>
            </a:r>
          </a:p>
          <a:p>
            <a:r>
              <a:rPr lang="en-GB" dirty="0">
                <a:latin typeface="Heebo Medium" pitchFamily="2" charset="-79"/>
                <a:cs typeface="Heebo Medium" pitchFamily="2" charset="-79"/>
              </a:rPr>
              <a:t>Created by the Careers and Employability Service</a:t>
            </a:r>
          </a:p>
        </p:txBody>
      </p:sp>
    </p:spTree>
    <p:extLst>
      <p:ext uri="{BB962C8B-B14F-4D97-AF65-F5344CB8AC3E}">
        <p14:creationId xmlns:p14="http://schemas.microsoft.com/office/powerpoint/2010/main" val="54434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82F8-CA78-51BB-D574-F93EB81F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LinkedIn Learning                 </a:t>
            </a:r>
            <a:r>
              <a:rPr lang="en-GB" sz="2800" b="1" i="0" u="sng" strike="noStrike" dirty="0">
                <a:solidFill>
                  <a:srgbClr val="933F00"/>
                </a:solidFill>
                <a:effectLst/>
                <a:latin typeface="Calibri" panose="020F0502020204030204" pitchFamily="34" charset="0"/>
                <a:hlinkClick r:id="rId2"/>
              </a:rPr>
              <a:t>https://my.cumbria.ac.uk/LiL</a:t>
            </a:r>
            <a:endParaRPr lang="en-GB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8BDB77-6B08-5398-1950-A97998650C7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666783"/>
            <a:ext cx="11095038" cy="46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1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66A4-57E2-3064-C9DA-5CD2C04E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66" y="662950"/>
            <a:ext cx="7707489" cy="1811894"/>
          </a:xfrm>
        </p:spPr>
        <p:txBody>
          <a:bodyPr/>
          <a:lstStyle/>
          <a:p>
            <a:r>
              <a:rPr lang="en-GB" sz="3600" b="1" dirty="0"/>
              <a:t>My Career Enriched </a:t>
            </a:r>
            <a:r>
              <a:rPr lang="en-GB" sz="3600" dirty="0"/>
              <a:t>– your careers hub</a:t>
            </a:r>
            <a:br>
              <a:rPr lang="en-GB" sz="3600" dirty="0"/>
            </a:br>
            <a:r>
              <a:rPr lang="en-GB" sz="3600" dirty="0"/>
              <a:t>Activate your account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523A-26D0-E04F-5319-4D35125C0C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3666" y="3160643"/>
            <a:ext cx="11243187" cy="34341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Book a careers appointment or practice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Search for jobs, graduate schemes, internships, volunteering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Attend a careers event or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Get CV/application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Complete the Career Ahead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 a Pathways mini course, search the career discovery feed, complete a </a:t>
            </a:r>
            <a:r>
              <a:rPr lang="en-GB" sz="2000"/>
              <a:t>skills assessment </a:t>
            </a:r>
            <a:r>
              <a:rPr lang="en-GB" sz="2000" dirty="0"/>
              <a:t>and much more …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211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F836-6159-4745-78F5-4EE46C9C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F5F7-69C5-02A2-594D-95A3B7002F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4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36D9-C9D2-B35F-BA37-DABFE892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0" y="455295"/>
            <a:ext cx="10232652" cy="800850"/>
          </a:xfrm>
        </p:spPr>
        <p:txBody>
          <a:bodyPr/>
          <a:lstStyle/>
          <a:p>
            <a:r>
              <a:rPr lang="en-GB" dirty="0"/>
              <a:t>  </a:t>
            </a:r>
            <a:r>
              <a:rPr lang="en-GB" sz="4400" dirty="0"/>
              <a:t>Use this slide pack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A6DE-5FCC-0B48-249C-E08C8CEBC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360" y="1828800"/>
            <a:ext cx="11094486" cy="4682836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600" dirty="0"/>
              <a:t>Inform students about the Career Ahead Employability Award.​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600" dirty="0"/>
              <a:t>Discuss the different activities within Career Ahead.​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600" dirty="0"/>
              <a:t>Explain the Career Ahead points system.​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600" dirty="0"/>
              <a:t>Demonstrate how to access and start the Career Ahead award.​</a:t>
            </a:r>
          </a:p>
          <a:p>
            <a:r>
              <a:rPr lang="en-GB" sz="4200" dirty="0"/>
              <a:t>   </a:t>
            </a:r>
          </a:p>
          <a:p>
            <a:endParaRPr lang="en-GB" sz="4200" dirty="0"/>
          </a:p>
          <a:p>
            <a:r>
              <a:rPr lang="en-GB" sz="4900" dirty="0"/>
              <a:t>Further information on the award is on My Cumbria https://my.cumbria.ac.uk/Student-Life/careers/Career-Ahead/</a:t>
            </a:r>
          </a:p>
          <a:p>
            <a:endParaRPr lang="en-GB" sz="2800" dirty="0"/>
          </a:p>
          <a:p>
            <a:r>
              <a:rPr lang="en-GB" sz="28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0842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3082-1176-918B-9436-77DB214B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Ahead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37A1-9A37-4676-6CA0-32F9F7DA2F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GB" sz="1800" b="1" i="0" u="none" strike="noStrike" dirty="0">
                <a:solidFill>
                  <a:srgbClr val="404040"/>
                </a:solidFill>
                <a:effectLst/>
              </a:rPr>
              <a:t>Your Career Ahead journey will enable you to undertake various activities to achieve Bronze, Silver and Gold </a:t>
            </a:r>
            <a:r>
              <a:rPr lang="en-GB" sz="1800" b="1" dirty="0">
                <a:solidFill>
                  <a:srgbClr val="404040"/>
                </a:solidFill>
              </a:rPr>
              <a:t>levels</a:t>
            </a:r>
            <a:r>
              <a:rPr lang="en-GB" sz="1800" b="1" i="0" u="none" strike="noStrike" dirty="0">
                <a:solidFill>
                  <a:srgbClr val="404040"/>
                </a:solidFill>
                <a:effectLst/>
              </a:rPr>
              <a:t> and could involve: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Attending employability workshops.*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Completing short online courses in </a:t>
            </a:r>
            <a:r>
              <a:rPr lang="en-GB" sz="1800" b="0" i="0" u="sng" strike="noStrike" dirty="0">
                <a:solidFill>
                  <a:srgbClr val="933F00"/>
                </a:solidFill>
                <a:effectLst/>
                <a:hlinkClick r:id="rId2"/>
              </a:rPr>
              <a:t>LinkedIn Learning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.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Attending careers events, appointments or mock interviews.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Submitting a CV or application form.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Completing 100 hours of extra-curricular activity.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Completing a Pathways mini course to boost your knowledge </a:t>
            </a:r>
            <a:r>
              <a:rPr lang="en-US" sz="1800">
                <a:solidFill>
                  <a:srgbClr val="404040"/>
                </a:solidFill>
              </a:rPr>
              <a:t>and skills 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GB" sz="1400" dirty="0"/>
              <a:t>* Workshops run as part of your course, or book specific workshops on My Career Enriched.</a:t>
            </a:r>
          </a:p>
        </p:txBody>
      </p:sp>
    </p:spTree>
    <p:extLst>
      <p:ext uri="{BB962C8B-B14F-4D97-AF65-F5344CB8AC3E}">
        <p14:creationId xmlns:p14="http://schemas.microsoft.com/office/powerpoint/2010/main" val="78347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E61D-D8B0-12A5-3724-4B5908E2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1" y="157019"/>
            <a:ext cx="10232652" cy="1154544"/>
          </a:xfrm>
        </p:spPr>
        <p:txBody>
          <a:bodyPr/>
          <a:lstStyle/>
          <a:p>
            <a:r>
              <a:rPr lang="en-GB" sz="3200" dirty="0"/>
              <a:t>Go to your student hub. Click on the </a:t>
            </a:r>
            <a:r>
              <a:rPr lang="en-GB" sz="3200" b="1" dirty="0"/>
              <a:t>My Career Enriched </a:t>
            </a:r>
            <a:r>
              <a:rPr lang="en-GB" sz="3200" dirty="0"/>
              <a:t>tile and activate your account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35A97F8-1049-2F04-C6EA-CE4E018494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6943" y="1589088"/>
            <a:ext cx="9503502" cy="4837112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BD6D22-2DB3-C120-49A6-0166D2A90072}"/>
              </a:ext>
            </a:extLst>
          </p:cNvPr>
          <p:cNvGrpSpPr/>
          <p:nvPr/>
        </p:nvGrpSpPr>
        <p:grpSpPr>
          <a:xfrm>
            <a:off x="2982145" y="4929836"/>
            <a:ext cx="2283480" cy="834480"/>
            <a:chOff x="2982145" y="4929836"/>
            <a:chExt cx="228348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FD5FCA-0E80-6BD8-6FEA-470CBAD43E64}"/>
                    </a:ext>
                  </a:extLst>
                </p14:cNvPr>
                <p14:cNvContentPartPr/>
                <p14:nvPr/>
              </p14:nvContentPartPr>
              <p14:xfrm>
                <a:off x="2982145" y="4929836"/>
                <a:ext cx="2283480" cy="83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FD5FCA-0E80-6BD8-6FEA-470CBAD43E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73145" y="4921196"/>
                  <a:ext cx="2301120" cy="85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C376FF-1D67-898C-0946-5CBC95918D75}"/>
                    </a:ext>
                  </a:extLst>
                </p14:cNvPr>
                <p14:cNvContentPartPr/>
                <p14:nvPr/>
              </p14:nvContentPartPr>
              <p14:xfrm>
                <a:off x="4354465" y="4950356"/>
                <a:ext cx="327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C376FF-1D67-898C-0946-5CBC95918D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5825" y="4941716"/>
                  <a:ext cx="504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385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4C6E-E28F-1348-56CF-2A44BF0E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32" y="504328"/>
            <a:ext cx="9524832" cy="64008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Go to your student hub. Click on the </a:t>
            </a:r>
            <a:r>
              <a:rPr lang="en-GB" sz="2800" b="1" dirty="0"/>
              <a:t>My Career Enriched </a:t>
            </a:r>
            <a:r>
              <a:rPr lang="en-GB" sz="2800" dirty="0"/>
              <a:t>tile and activate your account.</a:t>
            </a:r>
          </a:p>
        </p:txBody>
      </p:sp>
      <p:sp>
        <p:nvSpPr>
          <p:cNvPr id="2057" name="Text Placeholder 2">
            <a:extLst>
              <a:ext uri="{FF2B5EF4-FFF2-40B4-BE49-F238E27FC236}">
                <a16:creationId xmlns:a16="http://schemas.microsoft.com/office/drawing/2014/main" id="{75B5168C-27E7-892F-3976-D288ACF83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026" y="1648496"/>
            <a:ext cx="5178180" cy="4661817"/>
          </a:xfrm>
        </p:spPr>
        <p:txBody>
          <a:bodyPr>
            <a:normAutofit/>
          </a:bodyPr>
          <a:lstStyle/>
          <a:p>
            <a:r>
              <a:rPr lang="en-US" sz="2400" dirty="0"/>
              <a:t>Click on “Pathways” icon on the dashboard and search for Career Ahead Award OR</a:t>
            </a:r>
          </a:p>
          <a:p>
            <a:r>
              <a:rPr lang="en-US" sz="2400" dirty="0"/>
              <a:t>Select Career Ahead Employability Award graphic after logging in</a:t>
            </a:r>
          </a:p>
          <a:p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084E95-4307-202F-37D3-3065ED64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811" y="1648496"/>
            <a:ext cx="5039802" cy="4661817"/>
          </a:xfrm>
          <a:prstGeom prst="rect">
            <a:avLst/>
          </a:prstGeom>
          <a:solidFill>
            <a:srgbClr val="FFFFFF"/>
          </a:solidFill>
          <a:ln w="12700">
            <a:solidFill>
              <a:srgbClr val="69C0B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8A3CAB-9BF8-4672-5322-31D466C9EB71}"/>
                  </a:ext>
                </a:extLst>
              </p14:cNvPr>
              <p14:cNvContentPartPr/>
              <p14:nvPr/>
            </p14:nvContentPartPr>
            <p14:xfrm>
              <a:off x="9087905" y="2431796"/>
              <a:ext cx="444960" cy="44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8A3CAB-9BF8-4672-5322-31D466C9EB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8905" y="2423156"/>
                <a:ext cx="462600" cy="459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row of ladders with one light shining on them&#10;&#10;Description automatically generated">
            <a:extLst>
              <a:ext uri="{FF2B5EF4-FFF2-40B4-BE49-F238E27FC236}">
                <a16:creationId xmlns:a16="http://schemas.microsoft.com/office/drawing/2014/main" id="{57EFDE5D-FCBC-99D8-9D80-D558F120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985" y="4542183"/>
            <a:ext cx="2439945" cy="16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oster with text and images&#10;&#10;Description automatically generated">
            <a:extLst>
              <a:ext uri="{FF2B5EF4-FFF2-40B4-BE49-F238E27FC236}">
                <a16:creationId xmlns:a16="http://schemas.microsoft.com/office/drawing/2014/main" id="{B1B8BBD9-4FF1-F21C-0200-ED88B10159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27582" y="268357"/>
            <a:ext cx="7911547" cy="6321286"/>
          </a:xfrm>
        </p:spPr>
      </p:pic>
    </p:spTree>
    <p:extLst>
      <p:ext uri="{BB962C8B-B14F-4D97-AF65-F5344CB8AC3E}">
        <p14:creationId xmlns:p14="http://schemas.microsoft.com/office/powerpoint/2010/main" val="138066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1D0A-6A0C-40D0-4D9D-BF29B17D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activities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1A7F-35BF-3997-8755-C11E6AA158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Career Ahead gives you a choice of activities to complete – you choose how you want to gather points to reach each level. You can choose from the following activities to be awarded the points shown:</a:t>
            </a:r>
          </a:p>
          <a:p>
            <a:r>
              <a:rPr lang="en-GB" sz="2200" dirty="0"/>
              <a:t>Attend a careers interview appointment				100 points</a:t>
            </a:r>
          </a:p>
          <a:p>
            <a:r>
              <a:rPr lang="en-GB" sz="2200" dirty="0"/>
              <a:t>Attend a mock interview appointment				100 points</a:t>
            </a:r>
          </a:p>
          <a:p>
            <a:r>
              <a:rPr lang="en-GB" sz="2200" dirty="0"/>
              <a:t>Upload evidence of 100 hours of work experience			100 points</a:t>
            </a:r>
          </a:p>
          <a:p>
            <a:r>
              <a:rPr lang="en-GB" sz="2200" dirty="0"/>
              <a:t>Upload a CV/application for feedback				100 points</a:t>
            </a:r>
          </a:p>
        </p:txBody>
      </p:sp>
    </p:spTree>
    <p:extLst>
      <p:ext uri="{BB962C8B-B14F-4D97-AF65-F5344CB8AC3E}">
        <p14:creationId xmlns:p14="http://schemas.microsoft.com/office/powerpoint/2010/main" val="256978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5463-C1BC-AB0D-7B66-8048645E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activities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7EE72-0C63-F509-3E4B-BB722ACF9C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GB" sz="2000" dirty="0"/>
          </a:p>
          <a:p>
            <a:r>
              <a:rPr lang="en-GB" sz="2000" dirty="0"/>
              <a:t>Attend a careers event						50 points</a:t>
            </a:r>
          </a:p>
          <a:p>
            <a:r>
              <a:rPr lang="en-GB" sz="2000" dirty="0"/>
              <a:t>Attend a workshop						50 points</a:t>
            </a:r>
          </a:p>
          <a:p>
            <a:r>
              <a:rPr lang="en-GB" sz="2000" dirty="0"/>
              <a:t>Complete a Linked-In Learning course*				50 points</a:t>
            </a:r>
          </a:p>
          <a:p>
            <a:r>
              <a:rPr lang="en-GB" sz="2000" dirty="0"/>
              <a:t>Complete a My Career Enriched Pathways mini course*		50 points</a:t>
            </a:r>
          </a:p>
          <a:p>
            <a:r>
              <a:rPr lang="en-GB" sz="2000" dirty="0"/>
              <a:t>Complete Union Black free online anti-racism course*		50 points</a:t>
            </a:r>
          </a:p>
          <a:p>
            <a:endParaRPr lang="en-GB" sz="2000" dirty="0"/>
          </a:p>
          <a:p>
            <a:r>
              <a:rPr lang="en-GB" sz="2000" dirty="0"/>
              <a:t>*</a:t>
            </a:r>
            <a:r>
              <a:rPr lang="en-GB" sz="1800" dirty="0"/>
              <a:t>Please note that although you can attend as many workshops as you like, a maximum of 3 workshops and 3 online training modules count towards Career Ahead. All other careers activities are counted only once.</a:t>
            </a:r>
          </a:p>
        </p:txBody>
      </p:sp>
    </p:spTree>
    <p:extLst>
      <p:ext uri="{BB962C8B-B14F-4D97-AF65-F5344CB8AC3E}">
        <p14:creationId xmlns:p14="http://schemas.microsoft.com/office/powerpoint/2010/main" val="123723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5D1F-7521-2E92-7803-518D8A25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5378-51F4-AEC6-562E-A23F3140A6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360" y="1884218"/>
            <a:ext cx="11094486" cy="4542182"/>
          </a:xfrm>
        </p:spPr>
        <p:txBody>
          <a:bodyPr>
            <a:normAutofit/>
          </a:bodyPr>
          <a:lstStyle/>
          <a:p>
            <a:r>
              <a:rPr lang="en-GB" sz="2000" dirty="0"/>
              <a:t>CV writing					Finding a placement</a:t>
            </a:r>
          </a:p>
          <a:p>
            <a:r>
              <a:rPr lang="en-GB" sz="2000" dirty="0"/>
              <a:t>Applications and supporting statements		Finding part time work/volunteering</a:t>
            </a:r>
          </a:p>
          <a:p>
            <a:r>
              <a:rPr lang="en-GB" sz="2000" dirty="0"/>
              <a:t>Developing your LinkedIn profile			Networking and speculative applications</a:t>
            </a:r>
          </a:p>
          <a:p>
            <a:r>
              <a:rPr lang="en-GB" sz="2000" dirty="0"/>
              <a:t>Interview skills					Graduate schemes and internships</a:t>
            </a:r>
          </a:p>
          <a:p>
            <a:r>
              <a:rPr lang="en-GB" sz="2000" dirty="0"/>
              <a:t>Career planning					Team working</a:t>
            </a:r>
          </a:p>
          <a:p>
            <a:r>
              <a:rPr lang="en-GB" sz="2000" dirty="0"/>
              <a:t>Presentations for interviews			Further study</a:t>
            </a:r>
          </a:p>
        </p:txBody>
      </p:sp>
    </p:spTree>
    <p:extLst>
      <p:ext uri="{BB962C8B-B14F-4D97-AF65-F5344CB8AC3E}">
        <p14:creationId xmlns:p14="http://schemas.microsoft.com/office/powerpoint/2010/main" val="222711029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WNLOAD A COPY - DO NOT EDIT UOC Accessible presentation" id="{F15EF622-4C55-3141-84BA-A2721D99937A}" vid="{8F3439A4-4F8B-E448-A4ED-DF69FC2390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7afcc37-9d2c-4465-bfcb-0a6ab89ed8f6" xsi:nil="true"/>
    <TaxCatchAll xmlns="9eb0491c-8962-4c50-b255-3fa74399585b" xsi:nil="true"/>
    <lcf76f155ced4ddcb4097134ff3c332f xmlns="77afcc37-9d2c-4465-bfcb-0a6ab89ed8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C8E7F384F3E4C862CD47817833A44" ma:contentTypeVersion="16" ma:contentTypeDescription="Create a new document." ma:contentTypeScope="" ma:versionID="02b2bd4ba327a1f9795411bd20fcbae1">
  <xsd:schema xmlns:xsd="http://www.w3.org/2001/XMLSchema" xmlns:xs="http://www.w3.org/2001/XMLSchema" xmlns:p="http://schemas.microsoft.com/office/2006/metadata/properties" xmlns:ns2="9eb0491c-8962-4c50-b255-3fa74399585b" xmlns:ns3="77afcc37-9d2c-4465-bfcb-0a6ab89ed8f6" targetNamespace="http://schemas.microsoft.com/office/2006/metadata/properties" ma:root="true" ma:fieldsID="ada9aa9baea311381b27d42e8ad1486f" ns2:_="" ns3:_="">
    <xsd:import namespace="9eb0491c-8962-4c50-b255-3fa74399585b"/>
    <xsd:import namespace="77afcc37-9d2c-4465-bfcb-0a6ab89ed8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0491c-8962-4c50-b255-3fa7439958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4a21-838d-4589-86eb-9a7738b05166}" ma:internalName="TaxCatchAll" ma:showField="CatchAllData" ma:web="9eb0491c-8962-4c50-b255-3fa743995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fcc37-9d2c-4465-bfcb-0a6ab89ed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b78912-6706-44cd-be05-92597e5f7f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77afcc37-9d2c-4465-bfcb-0a6ab89ed8f6"/>
    <ds:schemaRef ds:uri="9eb0491c-8962-4c50-b255-3fa7439958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677342-CCDA-412F-904B-F8028ADB6E3F}">
  <ds:schemaRefs>
    <ds:schemaRef ds:uri="77afcc37-9d2c-4465-bfcb-0a6ab89ed8f6"/>
    <ds:schemaRef ds:uri="9eb0491c-8962-4c50-b255-3fa7439958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Accessible presentation DOWNLOAD A COPY - DO NOT EDIT UOC </Template>
  <TotalTime>294</TotalTime>
  <Words>589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Heebo Medium</vt:lpstr>
      <vt:lpstr>Arial</vt:lpstr>
      <vt:lpstr>Calibri</vt:lpstr>
      <vt:lpstr>Bebas Neue</vt:lpstr>
      <vt:lpstr>Heebo</vt:lpstr>
      <vt:lpstr>Bebas Neue Pro</vt:lpstr>
      <vt:lpstr>WelcomeDoc</vt:lpstr>
      <vt:lpstr>Get Started with Career Ahead</vt:lpstr>
      <vt:lpstr>  Use this slide pack to:</vt:lpstr>
      <vt:lpstr>Career Ahead Award</vt:lpstr>
      <vt:lpstr>Go to your student hub. Click on the My Career Enriched tile and activate your account</vt:lpstr>
      <vt:lpstr>Go to your student hub. Click on the My Career Enriched tile and activate your account.</vt:lpstr>
      <vt:lpstr>PowerPoint Presentation</vt:lpstr>
      <vt:lpstr>What activities can I do?</vt:lpstr>
      <vt:lpstr>What activities can I do?</vt:lpstr>
      <vt:lpstr>Workshops Available</vt:lpstr>
      <vt:lpstr>LinkedIn Learning                 https://my.cumbria.ac.uk/LiL</vt:lpstr>
      <vt:lpstr>My Career Enriched – your careers hub Activate your account to:</vt:lpstr>
      <vt:lpstr>Any questions?</vt:lpstr>
    </vt:vector>
  </TitlesOfParts>
  <Manager/>
  <Company>University of Cumbria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 with Career Ahead</dc:title>
  <dc:creator>Reynolds, Debbie</dc:creator>
  <cp:keywords/>
  <cp:lastModifiedBy>Reynolds, Debbie</cp:lastModifiedBy>
  <cp:revision>7</cp:revision>
  <dcterms:created xsi:type="dcterms:W3CDTF">2023-07-12T11:26:42Z</dcterms:created>
  <dcterms:modified xsi:type="dcterms:W3CDTF">2023-09-06T16:00:47Z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0x0101002B8C8E7F384F3E4C862CD47817833A44</vt:lpwstr>
  </property>
  <property fmtid="{D5CDD505-2E9C-101B-9397-08002B2CF9AE}" pid="3" name="MediaServiceImageTags">
    <vt:lpwstr/>
  </property>
</Properties>
</file>